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758" y="-5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457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209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582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098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78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267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880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807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484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445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342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89C30-4D52-49E1-BA84-B47FF2B3B68B}" type="datetimeFigureOut">
              <a:rPr lang="en-CA" smtClean="0"/>
              <a:t>2016/09/08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4AFC1-AEDD-4C46-99FC-E83FA028F6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7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826610"/>
              </p:ext>
            </p:extLst>
          </p:nvPr>
        </p:nvGraphicFramePr>
        <p:xfrm>
          <a:off x="184733" y="1176680"/>
          <a:ext cx="6572272" cy="2066830"/>
        </p:xfrm>
        <a:graphic>
          <a:graphicData uri="http://schemas.openxmlformats.org/drawingml/2006/table">
            <a:tbl>
              <a:tblPr/>
              <a:tblGrid>
                <a:gridCol w="928692"/>
                <a:gridCol w="5643580"/>
              </a:tblGrid>
              <a:tr h="19753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kern="14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General </a:t>
                      </a:r>
                      <a:endParaRPr lang="en-CA" sz="1100" kern="1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kern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Instructions</a:t>
                      </a:r>
                      <a:endParaRPr lang="en-CA" sz="1100" kern="1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7574" marR="27574" marT="27575" marB="275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This contact information</a:t>
                      </a: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will be used to:</a:t>
                      </a:r>
                    </a:p>
                    <a:p>
                      <a:pPr marL="720725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determine survival status </a:t>
                      </a:r>
                    </a:p>
                    <a:p>
                      <a:pPr marL="720725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complete the 6 month follow-up questionnaires. </a:t>
                      </a:r>
                    </a:p>
                    <a:p>
                      <a:pPr marL="920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400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20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Obtain as much different contact information as you are able to for each of the following:</a:t>
                      </a:r>
                    </a:p>
                    <a:p>
                      <a:pPr marL="720725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patient</a:t>
                      </a:r>
                    </a:p>
                    <a:p>
                      <a:pPr marL="720725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person(s) living with the patient</a:t>
                      </a:r>
                    </a:p>
                    <a:p>
                      <a:pPr marL="720725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persons who do not live with the patient (recommend at least 2 alternate contacts not living with the patient)</a:t>
                      </a:r>
                    </a:p>
                    <a:p>
                      <a:pPr marL="5492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kern="1400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20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CA" sz="1100" kern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These data are to be collected once, at</a:t>
                      </a:r>
                      <a:r>
                        <a:rPr lang="en-CA" sz="1100" kern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consent or </a:t>
                      </a:r>
                      <a:r>
                        <a:rPr lang="en-CA" sz="1100" kern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baseline.</a:t>
                      </a:r>
                    </a:p>
                    <a:p>
                      <a:pPr marL="92075"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100" kern="1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7574" marR="27574" marT="27575" marB="275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61245" y="755575"/>
            <a:ext cx="5256584" cy="421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Patient/Alternate Contact Person(s)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Information Instructions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95"/>
          <p:cNvSpPr>
            <a:spLocks noChangeArrowheads="1"/>
          </p:cNvSpPr>
          <p:nvPr/>
        </p:nvSpPr>
        <p:spPr bwMode="auto">
          <a:xfrm>
            <a:off x="2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176851" y="357156"/>
            <a:ext cx="1433459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Randomization Number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143512" y="357159"/>
            <a:ext cx="1428760" cy="158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6200-F1F7-4FF7-847E-D71C11135875}" type="slidenum">
              <a:rPr lang="en-CA" smtClean="0"/>
              <a:pPr/>
              <a:t>1</a:t>
            </a:fld>
            <a:endParaRPr lang="en-CA"/>
          </a:p>
        </p:txBody>
      </p:sp>
      <p:pic>
        <p:nvPicPr>
          <p:cNvPr id="1026" name="Picture 2" descr="Q:\06-ACTIVE STUDIES\RE-ENERGIZE Definitive\STUDY PROCEDURES\Logos\RE_Logo small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1687"/>
            <a:ext cx="1450853" cy="6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14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Y:\06-ACTIVE STUDIES\RE-ENERGIZE Definitive\STUDY PROCEDURES\Logos\RE_Logo small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6" y="53863"/>
            <a:ext cx="1320409" cy="57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95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176850" y="357156"/>
            <a:ext cx="1433459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Randomization Number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43512" y="357158"/>
            <a:ext cx="1428760" cy="158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261" name="Text Box 18"/>
          <p:cNvSpPr txBox="1">
            <a:spLocks noChangeArrowheads="1"/>
          </p:cNvSpPr>
          <p:nvPr/>
        </p:nvSpPr>
        <p:spPr bwMode="auto">
          <a:xfrm>
            <a:off x="142852" y="1057191"/>
            <a:ext cx="6572272" cy="178595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Name:  _ _ _ _ _ _ _ _ _ _ _ _ _ _ _ _ _ _,  _ _ _ _ _ _ _ _ _ _ _ _ _ _ _ _ _ _ _ __, _ _ _ _ _ _ _ _ _ _ _ _ _ _ _ _ _ _ _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Last Name,                                     First Name	                        Middle Name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alternate name (i.e. nicknames/alias):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lang="en-US" sz="1600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None    #1 _ _ _ _ _ _ _ __ _ _ _ _ _ _      #2 _ _ _ _ _ _ _ _ _ _ _ _  _ _ _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Home Phone: ( _ _ _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 -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Cell Phone: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Alternate: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      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Alternate: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Email Address:_ _ _ _ _ _ _ _ _ _ _ _ _ _ _ _ _ _ _ _ _ _ _ _ _ _ _ _ _ _ _ _ _ _ _ _ _ _ _ _ _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Work  Phone: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</a:t>
            </a:r>
            <a:r>
              <a:rPr lang="en-US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                    Alternate: ( _ _ _ _ ) _ _ _ _  - _ _ _ _ _ _  </a:t>
            </a:r>
            <a:r>
              <a:rPr lang="en-US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214290" y="2986017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C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Someone who lives with participant: </a:t>
            </a:r>
            <a:endParaRPr kumimoji="0" lang="en-C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142852" y="4786314"/>
            <a:ext cx="650085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Someone with a different address from participant:  </a:t>
            </a:r>
            <a:r>
              <a:rPr kumimoji="0" lang="en-CA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(obtain complete information for at least 2 people)</a:t>
            </a: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188640" y="539552"/>
            <a:ext cx="6491333" cy="34284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Patient/Alternate Contact Person(s) Information Form</a:t>
            </a:r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142852" y="3286116"/>
            <a:ext cx="6572272" cy="1357322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Name:  _ _ _ _ _ _ _ _ _ _ _ _ _ _ _ _ _ _,  _ _ _ _ _ _ _ _ _ _ _ _ _ _ _ _ _ _ _ __, _ _ _ _ _ _ _ _ _ _ _ _ _ _ _ _ _ _ _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Last Name,                                     First Name	                        Middle Name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Home Phone: ( _ _ _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 -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Cell Phone: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Work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Phone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      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Alternate: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sz="900" dirty="0" smtClean="0">
                <a:latin typeface="Times New Roman" pitchFamily="18" charset="0"/>
                <a:cs typeface="Times New Roman" pitchFamily="18" charset="0"/>
              </a:rPr>
              <a:t>Relationship to Patient (e.g., father, sister, friend):     _ _ _ _ _ _ _ _ _ _ _ _ _ _ _ _ _ _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42852" y="5000628"/>
            <a:ext cx="6572272" cy="1357322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Name:  _ _ _ _ _ _ _ _ _ _ _ _ _ _ _ _ _ _,  _ _ _ _ _ _ _ _ _ _ _ _ _ _ _ _ _ _ _ __, _ _ _ _ _ _ _ _ _ _ _ _ _ _ _ _ _ _ _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Last Name,                                     First Name	                        Middle Name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Home Phone: ( _ _ _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 -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Cell Phone: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Work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Phone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      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Alternate: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sz="900" dirty="0" smtClean="0">
                <a:latin typeface="Times New Roman" pitchFamily="18" charset="0"/>
                <a:cs typeface="Times New Roman" pitchFamily="18" charset="0"/>
              </a:rPr>
              <a:t>Relationship to Patient (e.g., father, sister, friend):     _ _ _ _ _ _ _ _ _ _ _ _ _ _ _ _ _ _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142852" y="6357950"/>
            <a:ext cx="6572272" cy="1357322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Name:  _ _ _ _ _ _ _ _ _ _ _ _ _ _ _ _ _ _,  _ _ _ _ _ _ _ _ _ _ _ _ _ _ _ _ _ _ _ __, _ _ _ _ _ _ _ _ _ _ _ _ _ _ _ _ _ _ _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Last Name,                                     First Name	                        Middle Name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Home Phone: ( _ _ _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 -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Cell Phone: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Work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Phone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      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Alternate: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sz="900" dirty="0" smtClean="0">
                <a:latin typeface="Times New Roman" pitchFamily="18" charset="0"/>
                <a:cs typeface="Times New Roman" pitchFamily="18" charset="0"/>
              </a:rPr>
              <a:t>Relationship to Patient (e.g., father, sister, friend):     _ _ _ _ _ _ _ _ _ _ _ _ _ _ _ _ _ _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142852" y="7715272"/>
            <a:ext cx="6572272" cy="1357322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Name:  _ _ _ _ _ _ _ _ _ _ _ _ _ _ _ _ _ _,  _ _ _ _ _ _ _ _ _ _ _ _ _ _ _ _ _ _ _ __, _ _ _ _ _ _ _ _ _ _ _ _ _ _ _ _ _ _ _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Last Name,                                     First Name	                        Middle Name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Home Phone: ( _ _ _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 -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 _ _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Cell Phone: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Work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Phone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       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Alternate: </a:t>
            </a:r>
            <a:r>
              <a:rPr lang="en-US" sz="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_ _ _ _ ) _ _ _ _  - _ _ _ _ _ _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□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sz="900" dirty="0" smtClean="0">
                <a:latin typeface="Times New Roman" pitchFamily="18" charset="0"/>
                <a:cs typeface="Times New Roman" pitchFamily="18" charset="0"/>
              </a:rPr>
              <a:t>Relationship to Patient (e.g., father, sister, friend):     _ _ _ _ _ _ _ _ _ _ _ _ _ _ _ _ _ _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6200-F1F7-4FF7-847E-D71C11135875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116632" y="808420"/>
            <a:ext cx="58833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Participant contact information: (verify contact information with medical record or alternate)</a:t>
            </a:r>
            <a:endParaRPr kumimoji="0" lang="en-C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1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428</Words>
  <Application>Microsoft Office PowerPoint</Application>
  <PresentationFormat>On-screen Show (4:3)</PresentationFormat>
  <Paragraphs>59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KGH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Dansereau, Maureen</dc:creator>
  <cp:lastModifiedBy>McQuade, Tammy</cp:lastModifiedBy>
  <cp:revision>3</cp:revision>
  <cp:lastPrinted>2016-09-06T15:29:36Z</cp:lastPrinted>
  <dcterms:created xsi:type="dcterms:W3CDTF">2016-03-03T19:15:47Z</dcterms:created>
  <dcterms:modified xsi:type="dcterms:W3CDTF">2016-09-08T18:58:34Z</dcterms:modified>
</cp:coreProperties>
</file>